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8" r:id="rId5"/>
    <p:sldId id="264" r:id="rId6"/>
    <p:sldId id="265" r:id="rId7"/>
    <p:sldId id="259" r:id="rId8"/>
    <p:sldId id="263" r:id="rId9"/>
    <p:sldId id="266" r:id="rId10"/>
    <p:sldId id="270" r:id="rId11"/>
    <p:sldId id="257" r:id="rId12"/>
    <p:sldId id="262" r:id="rId13"/>
    <p:sldId id="269" r:id="rId14"/>
    <p:sldId id="261" r:id="rId15"/>
    <p:sldId id="271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663300"/>
    <a:srgbClr val="482400"/>
    <a:srgbClr val="7939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529F3-04D7-48E2-A33E-BE18FE63CA23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D5388-190C-4422-BF1C-C81CBDB52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HFU%20-%20Fall%202010\Instruction%20&amp;%20Technology%20in%20Sec.%20Ed\01%20Viva%20la%20Vida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hyperlink" Target="http://upload.wikimedia.org/wikipedia/commons/2/25/US_Navy_031029-N-6236G-001_A_painting_of_President_John_Adams_(1735-1826),_2nd_president_of_the_United_States,_by_Asher_B._Durand_(1767-1845)-crop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hyperlink" Target="http://upload.wikimedia.org/wikipedia/commons/1/1e/Department_of_state.svg" TargetMode="External"/><Relationship Id="rId4" Type="http://schemas.openxmlformats.org/officeDocument/2006/relationships/image" Target="../media/image24.jpeg"/><Relationship Id="rId9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upload.wikimedia.org/wikipedia/commons/4/4e/Prise_de_la_Bastille.jpg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5/50/Mutiny_HMS_Bounty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upload.wikimedia.org/wikipedia/commons/6/6d/Le_Serment_du_Jeu_de_paume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0" y="457200"/>
            <a:ext cx="4419600" cy="2133601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lackadder ITC" pitchFamily="82" charset="0"/>
              </a:rPr>
              <a:t>What Year Was It?</a:t>
            </a:r>
            <a:endParaRPr lang="en-US" sz="6000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2971800"/>
            <a:ext cx="4572000" cy="1752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Blackadder ITC" pitchFamily="82" charset="0"/>
              </a:rPr>
              <a:t>Presentation by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Blackadder ITC" pitchFamily="82" charset="0"/>
              </a:rPr>
              <a:t>Nathan </a:t>
            </a:r>
            <a:r>
              <a:rPr lang="en-US" sz="3600" b="1" dirty="0" err="1" smtClean="0">
                <a:solidFill>
                  <a:schemeClr val="tx1"/>
                </a:solidFill>
                <a:latin typeface="Blackadder ITC" pitchFamily="82" charset="0"/>
              </a:rPr>
              <a:t>Branine</a:t>
            </a:r>
            <a:endParaRPr lang="en-US" sz="3600" b="1" dirty="0" smtClean="0">
              <a:solidFill>
                <a:schemeClr val="tx1"/>
              </a:solidFill>
              <a:latin typeface="Blackadder ITC" pitchFamily="82" charset="0"/>
            </a:endParaRPr>
          </a:p>
          <a:p>
            <a:r>
              <a:rPr lang="en-US" sz="3600" b="1" dirty="0" smtClean="0">
                <a:solidFill>
                  <a:schemeClr val="tx1"/>
                </a:solidFill>
                <a:latin typeface="Blackadder ITC" pitchFamily="82" charset="0"/>
              </a:rPr>
              <a:t>EDUS 515</a:t>
            </a:r>
            <a:endParaRPr lang="en-US" sz="3600" b="1" dirty="0">
              <a:solidFill>
                <a:schemeClr val="tx1"/>
              </a:solidFill>
              <a:latin typeface="Blackadder ITC" pitchFamily="82" charset="0"/>
            </a:endParaRPr>
          </a:p>
        </p:txBody>
      </p:sp>
      <p:pic>
        <p:nvPicPr>
          <p:cNvPr id="4" name="01 Viva la Vi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563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chemeClr val="accent6">
                <a:lumMod val="40000"/>
                <a:lumOff val="60000"/>
              </a:schemeClr>
            </a:gs>
            <a:gs pos="100000">
              <a:schemeClr val="lt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685800"/>
            <a:ext cx="3352800" cy="54403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b="1" dirty="0" smtClean="0">
                <a:latin typeface="Harrington" pitchFamily="82" charset="0"/>
              </a:rPr>
              <a:t>“The Great Fear” over grain shortages incited peasant riots in the French countryside. </a:t>
            </a:r>
          </a:p>
          <a:p>
            <a:pPr algn="ctr">
              <a:buNone/>
            </a:pPr>
            <a:endParaRPr lang="en-US" b="1" dirty="0" smtClean="0">
              <a:latin typeface="Harrington" pitchFamily="82" charset="0"/>
            </a:endParaRPr>
          </a:p>
          <a:p>
            <a:pPr algn="ctr">
              <a:buNone/>
            </a:pPr>
            <a:r>
              <a:rPr lang="en-US" b="1" dirty="0" smtClean="0">
                <a:latin typeface="Harrington" pitchFamily="82" charset="0"/>
              </a:rPr>
              <a:t>Several buildings holding documents recording feudal obligations were targeted and burned</a:t>
            </a:r>
            <a:endParaRPr lang="en-US" b="1" dirty="0">
              <a:latin typeface="Harrington" pitchFamily="82" charset="0"/>
            </a:endParaRPr>
          </a:p>
        </p:txBody>
      </p:sp>
      <p:pic>
        <p:nvPicPr>
          <p:cNvPr id="27650" name="Picture 2" descr="http://cdn.dipity.com/uploads/events/a16df1262fc52a6ae85628c5c6cee5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89" y="609600"/>
            <a:ext cx="5212934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A year of </a:t>
            </a:r>
            <a:r>
              <a:rPr lang="en-US" dirty="0" smtClean="0">
                <a:latin typeface="Algerian" pitchFamily="82" charset="0"/>
              </a:rPr>
              <a:t>firsts…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8674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erlin Sans FB Demi" pitchFamily="34" charset="0"/>
              </a:rPr>
              <a:t>Vice President</a:t>
            </a:r>
            <a:endParaRPr lang="en-US" sz="3200" b="1" dirty="0">
              <a:latin typeface="Berlin Sans FB Dem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1676400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erlin Sans FB Demi" pitchFamily="34" charset="0"/>
              </a:rPr>
              <a:t>Attorney General</a:t>
            </a:r>
            <a:endParaRPr lang="en-US" sz="3200" b="1" dirty="0">
              <a:latin typeface="Berlin Sans FB Demi" pitchFamily="34" charset="0"/>
            </a:endParaRPr>
          </a:p>
        </p:txBody>
      </p:sp>
      <p:pic>
        <p:nvPicPr>
          <p:cNvPr id="6150" name="Picture 6" descr="http://www.history.org/Foundation/journal/Spring07/images/Cons_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86000"/>
            <a:ext cx="3505200" cy="4144899"/>
          </a:xfrm>
          <a:prstGeom prst="rect">
            <a:avLst/>
          </a:prstGeom>
          <a:noFill/>
        </p:spPr>
      </p:pic>
      <p:pic>
        <p:nvPicPr>
          <p:cNvPr id="8194" name="Picture 2" descr="File:US Navy 031029-N-6236G-001 A painting of President John Adams (1735-1826), 2nd president of the United States, by Asher B. Durand (1767-1845)-crop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524000"/>
            <a:ext cx="3429000" cy="4313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400" b="1" dirty="0" smtClean="0">
                <a:latin typeface="Harrington" pitchFamily="82" charset="0"/>
              </a:rPr>
              <a:t>Issuing of the </a:t>
            </a:r>
            <a:r>
              <a:rPr lang="en-US" sz="4400" b="1" i="1" u="sng" dirty="0" smtClean="0">
                <a:latin typeface="Harrington" pitchFamily="82" charset="0"/>
              </a:rPr>
              <a:t>Declaration</a:t>
            </a:r>
          </a:p>
          <a:p>
            <a:pPr algn="ctr">
              <a:buNone/>
            </a:pPr>
            <a:r>
              <a:rPr lang="en-US" sz="4400" b="1" i="1" u="sng" dirty="0" smtClean="0">
                <a:latin typeface="Harrington" pitchFamily="82" charset="0"/>
              </a:rPr>
              <a:t>of the Rights of Man and the Citizen </a:t>
            </a:r>
            <a:r>
              <a:rPr lang="en-US" sz="4400" b="1" dirty="0" smtClean="0">
                <a:latin typeface="Harrington" pitchFamily="82" charset="0"/>
              </a:rPr>
              <a:t>in</a:t>
            </a:r>
          </a:p>
          <a:p>
            <a:pPr algn="ctr">
              <a:buNone/>
            </a:pPr>
            <a:r>
              <a:rPr lang="en-US" sz="4400" b="1" dirty="0" smtClean="0">
                <a:latin typeface="Harrington" pitchFamily="82" charset="0"/>
              </a:rPr>
              <a:t>France</a:t>
            </a:r>
            <a:endParaRPr lang="en-US" sz="4400" b="1" dirty="0">
              <a:latin typeface="Harringto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  <p:pic>
        <p:nvPicPr>
          <p:cNvPr id="1026" name="Picture 2" descr="http://upload.wikimedia.org/wikipedia/commons/a/a0/Declaration_of_Human_Righ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371599"/>
            <a:ext cx="4419600" cy="511492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…and change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876800" y="914400"/>
            <a:ext cx="3962400" cy="5211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atura MT Script Capitals" pitchFamily="66" charset="0"/>
              </a:rPr>
              <a:t>Creation of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600" b="1" dirty="0" smtClean="0">
                <a:latin typeface="Matura MT Script Capitals" pitchFamily="66" charset="0"/>
              </a:rPr>
              <a:t>the US Cabinet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atura MT Script Capitals" pitchFamily="66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atura MT Script Capitals" pitchFamily="66" charset="0"/>
              </a:rPr>
              <a:t>State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5000" b="1" dirty="0" smtClean="0">
                <a:latin typeface="Matura MT Script Capitals" pitchFamily="66" charset="0"/>
              </a:rPr>
              <a:t>War</a:t>
            </a: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atura MT Script Capitals" pitchFamily="66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atura MT Script Capitals" pitchFamily="66" charset="0"/>
              </a:rPr>
              <a:t>Treasury</a:t>
            </a:r>
          </a:p>
        </p:txBody>
      </p:sp>
      <p:pic>
        <p:nvPicPr>
          <p:cNvPr id="26626" name="Picture 2" descr="http://upload.wikimedia.org/wikipedia/en/7/70/HenryKn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533400"/>
            <a:ext cx="2778959" cy="3630902"/>
          </a:xfrm>
          <a:prstGeom prst="rect">
            <a:avLst/>
          </a:prstGeom>
          <a:noFill/>
        </p:spPr>
      </p:pic>
      <p:pic>
        <p:nvPicPr>
          <p:cNvPr id="26630" name="Picture 6" descr="http://lehrman.isi.org/media/images/cache/Thomas_Jefferson_Secretary_of_State_1791.jpg/638px-Thomas_Jefferson_Secretary_of_State_17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200400"/>
            <a:ext cx="2667538" cy="3353238"/>
          </a:xfrm>
          <a:prstGeom prst="rect">
            <a:avLst/>
          </a:prstGeom>
          <a:noFill/>
        </p:spPr>
      </p:pic>
      <p:pic>
        <p:nvPicPr>
          <p:cNvPr id="26628" name="Picture 4" descr="File:Department of state.sv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33400"/>
            <a:ext cx="3048000" cy="3048000"/>
          </a:xfrm>
          <a:prstGeom prst="rect">
            <a:avLst/>
          </a:prstGeom>
          <a:noFill/>
        </p:spPr>
      </p:pic>
      <p:pic>
        <p:nvPicPr>
          <p:cNvPr id="5" name="Picture 4" descr="http://etc.usf.edu/clipart/54900/54980/54980_seal_war_lg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3429000"/>
            <a:ext cx="2971800" cy="2949172"/>
          </a:xfrm>
          <a:prstGeom prst="rect">
            <a:avLst/>
          </a:prstGeom>
          <a:noFill/>
        </p:spPr>
      </p:pic>
      <p:pic>
        <p:nvPicPr>
          <p:cNvPr id="26634" name="Picture 10" descr="http://andromedastudyhall.wikispaces.com/file/view/Alexander_Hamilton_portrait_by_John_Trumbull_1806.jpg/118349425/Alexander_Hamilton_portrait_by_John_Trumbull_18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3124200"/>
            <a:ext cx="2950314" cy="3495675"/>
          </a:xfrm>
          <a:prstGeom prst="rect">
            <a:avLst/>
          </a:prstGeom>
          <a:noFill/>
        </p:spPr>
      </p:pic>
      <p:pic>
        <p:nvPicPr>
          <p:cNvPr id="26632" name="Picture 8" descr="http://etc.usf.edu/clipart/6000/6070/treasury-seal_1_lg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7400" y="457200"/>
            <a:ext cx="3048000" cy="2969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File:Prise de la Bastil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305800" cy="512378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152400"/>
            <a:ext cx="5867400" cy="10926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Storming of the </a:t>
            </a:r>
            <a:endParaRPr lang="en-US" sz="65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037514">
            <a:off x="5673188" y="536333"/>
            <a:ext cx="3810000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Bastille</a:t>
            </a:r>
            <a:endParaRPr lang="en-US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C0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rush Script MT" pitchFamily="66" charset="0"/>
              </a:rPr>
              <a:t>A Year of…</a:t>
            </a:r>
            <a:endParaRPr lang="en-US" sz="6000" dirty="0">
              <a:latin typeface="Brush Script MT" pitchFamily="66" charset="0"/>
            </a:endParaRPr>
          </a:p>
        </p:txBody>
      </p:sp>
      <p:pic>
        <p:nvPicPr>
          <p:cNvPr id="1026" name="Picture 2" descr="http://actnowus.org/the%20constit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038600" cy="3724275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876800" y="1524000"/>
            <a:ext cx="388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j-ea"/>
                <a:cs typeface="+mj-cs"/>
              </a:rPr>
              <a:t>And </a:t>
            </a:r>
            <a:r>
              <a:rPr lang="en-US" sz="4400" b="1" dirty="0" smtClean="0">
                <a:latin typeface="Blackadder ITC" pitchFamily="82" charset="0"/>
                <a:ea typeface="+mj-ea"/>
                <a:cs typeface="+mj-cs"/>
              </a:rPr>
              <a:t>P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j-ea"/>
                <a:cs typeface="+mj-cs"/>
              </a:rPr>
              <a:t>lunging into Revolution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lackadder ITC" pitchFamily="82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486400"/>
            <a:ext cx="4800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j-ea"/>
                <a:cs typeface="+mj-cs"/>
              </a:rPr>
              <a:t>Establishing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j-ea"/>
                <a:cs typeface="+mj-cs"/>
              </a:rPr>
              <a:t> a Government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lackadder ITC" pitchFamily="82" charset="0"/>
              <a:ea typeface="+mj-ea"/>
              <a:cs typeface="+mj-cs"/>
            </a:endParaRPr>
          </a:p>
        </p:txBody>
      </p:sp>
      <p:pic>
        <p:nvPicPr>
          <p:cNvPr id="1028" name="Picture 4" descr="http://schoolweb.dysart.org/TeacherSites/uploads/4043/Other/French%20Revolution/06_french_revolution_345133928_std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819400"/>
            <a:ext cx="3962400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295400"/>
            <a:ext cx="4572000" cy="1143000"/>
          </a:xfrm>
        </p:spPr>
        <p:txBody>
          <a:bodyPr>
            <a:noAutofit/>
          </a:bodyPr>
          <a:lstStyle/>
          <a:p>
            <a:r>
              <a:rPr lang="en-US" sz="7000" dirty="0" smtClean="0">
                <a:latin typeface="Blackadder ITC" pitchFamily="82" charset="0"/>
              </a:rPr>
              <a:t>So, What Year Was It?</a:t>
            </a:r>
            <a:endParaRPr lang="en-US" sz="7000" dirty="0">
              <a:latin typeface="Blackadder ITC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4800" y="3505200"/>
            <a:ext cx="457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j-ea"/>
                <a:cs typeface="+mj-cs"/>
              </a:rPr>
              <a:t>1789</a:t>
            </a:r>
            <a:endParaRPr kumimoji="0" lang="en-US" sz="10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lackadder ITC" pitchFamily="8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cdn.fotopedia.com/flickr-3232968906-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848600" cy="522912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28600"/>
            <a:ext cx="84582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latin typeface="Algerian" pitchFamily="82" charset="0"/>
              </a:rPr>
              <a:t>America’s oldest Catholic University is founded</a:t>
            </a:r>
            <a:endParaRPr lang="en-US" sz="4000" dirty="0">
              <a:latin typeface="Algerian" pitchFamily="82" charset="0"/>
            </a:endParaRPr>
          </a:p>
        </p:txBody>
      </p:sp>
      <p:pic>
        <p:nvPicPr>
          <p:cNvPr id="5124" name="Picture 4" descr="http://www.sportslogos.net/images/logos/31/686/full/41oxa3jgd3ht8c7a6zf2hbf9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0"/>
            <a:ext cx="2281391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File:Mutiny HMS Bount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150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Forte" pitchFamily="66" charset="0"/>
              </a:rPr>
              <a:t>Mutiny on the HMS Bounty</a:t>
            </a:r>
            <a:endParaRPr lang="en-US" dirty="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0800000">
            <a:off x="0" y="0"/>
            <a:ext cx="9144000" cy="6858000"/>
          </a:xfrm>
          <a:prstGeom prst="rtTriangle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scene3d>
            <a:camera prst="orthographicFront">
              <a:rot lat="1080000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flipV="1">
            <a:off x="0" y="0"/>
            <a:ext cx="9144000" cy="6858000"/>
          </a:xfrm>
          <a:prstGeom prst="rtTriangl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9387370">
            <a:off x="-1301041" y="2916624"/>
            <a:ext cx="1168909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A   YEAR   OF   </a:t>
            </a:r>
            <a:r>
              <a:rPr lang="en-US" sz="5400" b="1" cap="none" spc="0" dirty="0" smtClean="0">
                <a:ln w="17780" cmpd="sng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Forte" pitchFamily="66" charset="0"/>
              </a:rPr>
              <a:t>CONTRASTS</a:t>
            </a:r>
            <a:endParaRPr lang="en-US" sz="5400" b="1" cap="none" spc="0" dirty="0">
              <a:ln w="17780" cmpd="sng">
                <a:solidFill>
                  <a:srgbClr val="0070C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First meeting of the </a:t>
            </a:r>
            <a:r>
              <a:rPr lang="en-US" dirty="0" smtClean="0">
                <a:latin typeface="Britannic Bold" pitchFamily="34" charset="0"/>
              </a:rPr>
              <a:t>US</a:t>
            </a:r>
            <a:r>
              <a:rPr lang="en-US" dirty="0" smtClean="0">
                <a:latin typeface="Britannic Bold" pitchFamily="34" charset="0"/>
              </a:rPr>
              <a:t> </a:t>
            </a:r>
            <a:r>
              <a:rPr lang="en-US" dirty="0" smtClean="0">
                <a:latin typeface="Britannic Bold" pitchFamily="34" charset="0"/>
              </a:rPr>
              <a:t>Congress putting </a:t>
            </a:r>
            <a:r>
              <a:rPr lang="en-US" i="1" dirty="0" smtClean="0">
                <a:latin typeface="Britannic Bold" pitchFamily="34" charset="0"/>
              </a:rPr>
              <a:t>The Constitution of the United States of America </a:t>
            </a:r>
            <a:r>
              <a:rPr lang="en-US" dirty="0" smtClean="0">
                <a:latin typeface="Britannic Bold" pitchFamily="34" charset="0"/>
              </a:rPr>
              <a:t>into </a:t>
            </a:r>
            <a:r>
              <a:rPr lang="en-US" dirty="0" smtClean="0">
                <a:latin typeface="Britannic Bold" pitchFamily="34" charset="0"/>
              </a:rPr>
              <a:t>effect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7170" name="Picture 2" descr="http://upload.wikimedia.org/wikipedia/commons/4/4b/New_York_City_Hall_178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09800"/>
            <a:ext cx="657225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chemeClr val="accent6">
                <a:lumMod val="40000"/>
                <a:lumOff val="60000"/>
              </a:schemeClr>
            </a:gs>
            <a:gs pos="100000">
              <a:schemeClr val="lt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ritannic Bold" pitchFamily="34" charset="0"/>
              </a:rPr>
              <a:t>Convening of the Estates-General in France for the first time in 175 years. </a:t>
            </a:r>
            <a:endParaRPr lang="en-US" dirty="0">
              <a:latin typeface="Britannic Bold" pitchFamily="34" charset="0"/>
            </a:endParaRPr>
          </a:p>
        </p:txBody>
      </p:sp>
      <p:pic>
        <p:nvPicPr>
          <p:cNvPr id="21506" name="Picture 2" descr="http://upload.wikimedia.org/wikipedia/commons/9/91/Estatesgene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103444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 l="-5000" t="-43000" r="-4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248400" y="2971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Protect,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0"/>
            <a:ext cx="9144000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482400"/>
                </a:solidFill>
                <a:latin typeface="Algerian" pitchFamily="82" charset="0"/>
              </a:rPr>
              <a:t>Inauguration of the 1</a:t>
            </a:r>
            <a:r>
              <a:rPr lang="en-US" sz="3600" b="1" baseline="30000" dirty="0" smtClean="0">
                <a:solidFill>
                  <a:srgbClr val="482400"/>
                </a:solidFill>
                <a:latin typeface="Algerian" pitchFamily="82" charset="0"/>
              </a:rPr>
              <a:t>st</a:t>
            </a:r>
            <a:r>
              <a:rPr lang="en-US" sz="3600" b="1" dirty="0" smtClean="0">
                <a:solidFill>
                  <a:srgbClr val="482400"/>
                </a:solidFill>
                <a:latin typeface="Algerian" pitchFamily="82" charset="0"/>
              </a:rPr>
              <a:t> US President</a:t>
            </a:r>
            <a:endParaRPr lang="en-US" sz="3600" b="1" dirty="0">
              <a:solidFill>
                <a:srgbClr val="482400"/>
              </a:solidFill>
              <a:latin typeface="Algerian" pitchFamily="82" charset="0"/>
            </a:endParaRPr>
          </a:p>
        </p:txBody>
      </p:sp>
      <p:pic>
        <p:nvPicPr>
          <p:cNvPr id="4098" name="Picture 2" descr="George Washington 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6324600" cy="5235597"/>
          </a:xfrm>
          <a:prstGeom prst="rect">
            <a:avLst/>
          </a:prstGeom>
          <a:noFill/>
        </p:spPr>
      </p:pic>
      <p:pic>
        <p:nvPicPr>
          <p:cNvPr id="4100" name="Picture 4" descr="Inauguration of George Washingt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04800"/>
            <a:ext cx="8237069" cy="57450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8001000" cy="8382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so help me god."</a:t>
            </a:r>
            <a:endParaRPr lang="en-US" sz="6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pic>
        <p:nvPicPr>
          <p:cNvPr id="4102" name="Picture 6" descr="http://research.history.org/DHC/NewImages/Butt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1524000"/>
            <a:ext cx="4038600" cy="38329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304800" y="228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"I do solemnly swear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9906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that I will faithfully execute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16764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the Office of President of the United States,</a:t>
            </a:r>
            <a:endParaRPr lang="en-US" sz="2800" b="1" dirty="0"/>
          </a:p>
        </p:txBody>
      </p:sp>
      <p:sp>
        <p:nvSpPr>
          <p:cNvPr id="13" name="Rectangle 12"/>
          <p:cNvSpPr/>
          <p:nvPr/>
        </p:nvSpPr>
        <p:spPr>
          <a:xfrm>
            <a:off x="0" y="266700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and will try to the best of my ability, </a:t>
            </a:r>
            <a:endParaRPr 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685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preserve,</a:t>
            </a:r>
            <a:endParaRPr lang="en-US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5638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and defend</a:t>
            </a:r>
            <a:endParaRPr lang="en-US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26670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the Constitution of the United States</a:t>
            </a:r>
            <a:endParaRPr lang="en-US" sz="4400" b="1" dirty="0"/>
          </a:p>
        </p:txBody>
      </p:sp>
      <p:pic>
        <p:nvPicPr>
          <p:cNvPr id="4104" name="Picture 8" descr="http://supportyourlocalgunfighter.com/wp-content/uploads/washington-takes-oath-of-office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143000" y="2667000"/>
            <a:ext cx="6553200" cy="4022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3" grpId="0" build="p"/>
      <p:bldP spid="3" grpId="1" build="p"/>
      <p:bldP spid="2" grpId="0"/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  <p:bldP spid="14" grpId="0"/>
      <p:bldP spid="14" grpId="1"/>
      <p:bldP spid="16" grpId="0"/>
      <p:bldP spid="16" grpId="1"/>
      <p:bldP spid="17" grpId="0"/>
      <p:bldP spid="1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File:Le Serment du Jeu de paum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20210341">
            <a:off x="-301134" y="1360290"/>
            <a:ext cx="8271816" cy="93871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500" b="1" cap="none" spc="0" dirty="0" smtClean="0">
                <a:ln w="3155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lgerian" pitchFamily="82" charset="0"/>
              </a:rPr>
              <a:t>The Tennis Court Oath</a:t>
            </a:r>
            <a:endParaRPr lang="en-US" sz="5500" b="1" cap="none" spc="0" dirty="0">
              <a:ln w="3155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3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257800"/>
            <a:ext cx="3505200" cy="8842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erlin Sans FB Demi" pitchFamily="34" charset="0"/>
              </a:rPr>
              <a:t>1</a:t>
            </a:r>
            <a:r>
              <a:rPr lang="en-US" b="1" baseline="30000" dirty="0" smtClean="0">
                <a:latin typeface="Berlin Sans FB Demi" pitchFamily="34" charset="0"/>
              </a:rPr>
              <a:t>st</a:t>
            </a:r>
            <a:r>
              <a:rPr lang="en-US" b="1" dirty="0" smtClean="0">
                <a:latin typeface="Berlin Sans FB Demi" pitchFamily="34" charset="0"/>
              </a:rPr>
              <a:t> Chief Justice</a:t>
            </a:r>
            <a:endParaRPr lang="en-US" b="1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33401"/>
            <a:ext cx="36576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Establishment of the</a:t>
            </a:r>
          </a:p>
          <a:p>
            <a:pPr algn="ctr">
              <a:buNone/>
            </a:pPr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Judiciary System in the</a:t>
            </a:r>
          </a:p>
          <a:p>
            <a:pPr algn="ctr">
              <a:buNone/>
            </a:pPr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United States</a:t>
            </a:r>
          </a:p>
          <a:p>
            <a:pPr lvl="1"/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The Supreme Court</a:t>
            </a:r>
          </a:p>
          <a:p>
            <a:pPr lvl="1"/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District Courts</a:t>
            </a:r>
          </a:p>
          <a:p>
            <a:pPr lvl="1"/>
            <a:r>
              <a:rPr lang="en-US" sz="4000" b="1" dirty="0" smtClean="0">
                <a:latin typeface="Freestyle Script" pitchFamily="66" charset="0"/>
                <a:cs typeface="Arial" pitchFamily="34" charset="0"/>
              </a:rPr>
              <a:t>Circuit Courts</a:t>
            </a:r>
          </a:p>
        </p:txBody>
      </p:sp>
      <p:pic>
        <p:nvPicPr>
          <p:cNvPr id="24578" name="Picture 2" descr="http://www.toistudio.com/blog/blogpix/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106" y="457200"/>
            <a:ext cx="4625094" cy="3733800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4" descr="http://knowledgenews.net/moxie/moxiepix/a11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124200"/>
            <a:ext cx="4419600" cy="3469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216</Words>
  <Application>Microsoft Office PowerPoint</Application>
  <PresentationFormat>On-screen Show (4:3)</PresentationFormat>
  <Paragraphs>49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What Year Was It?</vt:lpstr>
      <vt:lpstr>Slide 2</vt:lpstr>
      <vt:lpstr>Mutiny on the HMS Bounty</vt:lpstr>
      <vt:lpstr>Slide 4</vt:lpstr>
      <vt:lpstr>First meeting of the US Congress putting The Constitution of the United States of America into effect</vt:lpstr>
      <vt:lpstr>Convening of the Estates-General in France for the first time in 175 years. </vt:lpstr>
      <vt:lpstr>so help me god."</vt:lpstr>
      <vt:lpstr>Slide 8</vt:lpstr>
      <vt:lpstr>1st Chief Justice</vt:lpstr>
      <vt:lpstr>Slide 10</vt:lpstr>
      <vt:lpstr>A year of firsts…</vt:lpstr>
      <vt:lpstr>…and change</vt:lpstr>
      <vt:lpstr>Slide 13</vt:lpstr>
      <vt:lpstr>Slide 14</vt:lpstr>
      <vt:lpstr>A Year of…</vt:lpstr>
      <vt:lpstr>So, What Year Was It?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nbranine</dc:creator>
  <cp:lastModifiedBy>nbranine</cp:lastModifiedBy>
  <cp:revision>40</cp:revision>
  <dcterms:created xsi:type="dcterms:W3CDTF">2010-09-25T16:27:30Z</dcterms:created>
  <dcterms:modified xsi:type="dcterms:W3CDTF">2010-09-29T20:59:47Z</dcterms:modified>
</cp:coreProperties>
</file>